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40" r:id="rId2"/>
    <p:sldId id="323" r:id="rId3"/>
    <p:sldId id="335" r:id="rId4"/>
    <p:sldId id="336" r:id="rId5"/>
    <p:sldId id="337" r:id="rId6"/>
    <p:sldId id="338" r:id="rId7"/>
    <p:sldId id="339" r:id="rId8"/>
  </p:sldIdLst>
  <p:sldSz cx="11520488" cy="7559675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66" algn="l" defTabSz="91430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19" algn="l" defTabSz="91430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73" algn="l" defTabSz="91430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26" algn="l" defTabSz="91430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958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  <a:srgbClr val="66FF33"/>
    <a:srgbClr val="FF0000"/>
    <a:srgbClr val="FF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78117" autoAdjust="0"/>
  </p:normalViewPr>
  <p:slideViewPr>
    <p:cSldViewPr showGuides="1">
      <p:cViewPr varScale="1">
        <p:scale>
          <a:sx n="50" d="100"/>
          <a:sy n="50" d="100"/>
        </p:scale>
        <p:origin x="1680" y="54"/>
      </p:cViewPr>
      <p:guideLst>
        <p:guide orient="horz" pos="1958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E32D6-28F7-4AF6-B2C8-850127C74AB2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54F11-CA1A-458C-AD37-B24571D8B9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83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8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388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DBD8685-486D-4B51-ABD6-12F1A73A00B8}" type="datetimeFigureOut">
              <a:rPr lang="en-US" smtClean="0"/>
              <a:pPr/>
              <a:t>6/27/2017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19138"/>
            <a:ext cx="54864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26"/>
            <a:ext cx="5852160" cy="4320213"/>
          </a:xfrm>
          <a:prstGeom prst="rect">
            <a:avLst/>
          </a:prstGeom>
        </p:spPr>
        <p:txBody>
          <a:bodyPr vert="horz" lIns="95747" tIns="47873" rIns="95747" bIns="4787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3"/>
            <a:ext cx="3169920" cy="480388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173"/>
            <a:ext cx="3169920" cy="480388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155ABD04-FE1D-44B6-A2DC-F49CE6B857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3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0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3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9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73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6" algn="l" defTabSz="9143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4400" y="719138"/>
            <a:ext cx="5486400" cy="3600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ABD04-FE1D-44B6-A2DC-F49CE6B8577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0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40" y="2348403"/>
            <a:ext cx="9792416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8075" y="4283816"/>
            <a:ext cx="8064342" cy="193191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2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4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6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28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0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21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24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56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6BC35-EF66-41AA-AD20-D3379671EC7E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7AED5-4CDE-4B76-B1D1-4453EE438C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369B8-54CF-4BA8-BBD1-85B3B5828457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E4355-CA39-4100-8272-B38092F5E6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52355" y="302741"/>
            <a:ext cx="2592109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6025" y="302741"/>
            <a:ext cx="758432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EB6E8-4C2B-41FA-A170-F7635C9B4A8D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10A52-040A-4A55-ADD5-1BD1BD691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3B31F-9F50-47C5-AE72-ABF282792BD6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CBC362-9647-4459-8856-4B2D421DC2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040" y="4857795"/>
            <a:ext cx="9792416" cy="1501435"/>
          </a:xfrm>
        </p:spPr>
        <p:txBody>
          <a:bodyPr anchor="t"/>
          <a:lstStyle>
            <a:lvl1pPr algn="l">
              <a:defRPr sz="378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040" y="3204115"/>
            <a:ext cx="9792416" cy="1653677"/>
          </a:xfrm>
        </p:spPr>
        <p:txBody>
          <a:bodyPr anchor="b"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43202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4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296065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4pPr>
            <a:lvl5pPr marL="1728085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5pPr>
            <a:lvl6pPr marL="2160106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6pPr>
            <a:lvl7pPr marL="2592128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7pPr>
            <a:lvl8pPr marL="3024149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8pPr>
            <a:lvl9pPr marL="345617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BC799-681D-41DF-8AEE-7F3D18391EDF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69BAB-6B13-435F-965E-2C153C8638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26" y="1763926"/>
            <a:ext cx="5088216" cy="4989035"/>
          </a:xfrm>
        </p:spPr>
        <p:txBody>
          <a:bodyPr/>
          <a:lstStyle>
            <a:lvl1pPr>
              <a:defRPr sz="2647"/>
            </a:lvl1pPr>
            <a:lvl2pPr>
              <a:defRPr sz="2269"/>
            </a:lvl2pPr>
            <a:lvl3pPr>
              <a:defRPr sz="189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6248" y="1763926"/>
            <a:ext cx="5088216" cy="4989035"/>
          </a:xfrm>
        </p:spPr>
        <p:txBody>
          <a:bodyPr/>
          <a:lstStyle>
            <a:lvl1pPr>
              <a:defRPr sz="2647"/>
            </a:lvl1pPr>
            <a:lvl2pPr>
              <a:defRPr sz="2269"/>
            </a:lvl2pPr>
            <a:lvl3pPr>
              <a:defRPr sz="189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15F46-21D8-4060-8FD1-AFE97AD6B14F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1ADAA6-0D0C-41AE-A257-DFC23A351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28" y="1692178"/>
            <a:ext cx="5090216" cy="705220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021" indent="0">
              <a:buNone/>
              <a:defRPr sz="1890" b="1"/>
            </a:lvl2pPr>
            <a:lvl3pPr marL="864043" indent="0">
              <a:buNone/>
              <a:defRPr sz="1700" b="1"/>
            </a:lvl3pPr>
            <a:lvl4pPr marL="1296065" indent="0">
              <a:buNone/>
              <a:defRPr sz="1512" b="1"/>
            </a:lvl4pPr>
            <a:lvl5pPr marL="1728085" indent="0">
              <a:buNone/>
              <a:defRPr sz="1512" b="1"/>
            </a:lvl5pPr>
            <a:lvl6pPr marL="2160106" indent="0">
              <a:buNone/>
              <a:defRPr sz="1512" b="1"/>
            </a:lvl6pPr>
            <a:lvl7pPr marL="2592128" indent="0">
              <a:buNone/>
              <a:defRPr sz="1512" b="1"/>
            </a:lvl7pPr>
            <a:lvl8pPr marL="3024149" indent="0">
              <a:buNone/>
              <a:defRPr sz="1512" b="1"/>
            </a:lvl8pPr>
            <a:lvl9pPr marL="3456170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28" y="2397398"/>
            <a:ext cx="5090216" cy="4355563"/>
          </a:xfrm>
        </p:spPr>
        <p:txBody>
          <a:bodyPr/>
          <a:lstStyle>
            <a:lvl1pPr>
              <a:defRPr sz="2269"/>
            </a:lvl1pPr>
            <a:lvl2pPr>
              <a:defRPr sz="1890"/>
            </a:lvl2pPr>
            <a:lvl3pPr>
              <a:defRPr sz="1700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2249" y="1692178"/>
            <a:ext cx="5092216" cy="705220"/>
          </a:xfrm>
        </p:spPr>
        <p:txBody>
          <a:bodyPr anchor="b"/>
          <a:lstStyle>
            <a:lvl1pPr marL="0" indent="0">
              <a:buNone/>
              <a:defRPr sz="2269" b="1"/>
            </a:lvl1pPr>
            <a:lvl2pPr marL="432021" indent="0">
              <a:buNone/>
              <a:defRPr sz="1890" b="1"/>
            </a:lvl2pPr>
            <a:lvl3pPr marL="864043" indent="0">
              <a:buNone/>
              <a:defRPr sz="1700" b="1"/>
            </a:lvl3pPr>
            <a:lvl4pPr marL="1296065" indent="0">
              <a:buNone/>
              <a:defRPr sz="1512" b="1"/>
            </a:lvl4pPr>
            <a:lvl5pPr marL="1728085" indent="0">
              <a:buNone/>
              <a:defRPr sz="1512" b="1"/>
            </a:lvl5pPr>
            <a:lvl6pPr marL="2160106" indent="0">
              <a:buNone/>
              <a:defRPr sz="1512" b="1"/>
            </a:lvl6pPr>
            <a:lvl7pPr marL="2592128" indent="0">
              <a:buNone/>
              <a:defRPr sz="1512" b="1"/>
            </a:lvl7pPr>
            <a:lvl8pPr marL="3024149" indent="0">
              <a:buNone/>
              <a:defRPr sz="1512" b="1"/>
            </a:lvl8pPr>
            <a:lvl9pPr marL="3456170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52249" y="2397398"/>
            <a:ext cx="5092216" cy="4355563"/>
          </a:xfrm>
        </p:spPr>
        <p:txBody>
          <a:bodyPr/>
          <a:lstStyle>
            <a:lvl1pPr>
              <a:defRPr sz="2269"/>
            </a:lvl1pPr>
            <a:lvl2pPr>
              <a:defRPr sz="1890"/>
            </a:lvl2pPr>
            <a:lvl3pPr>
              <a:defRPr sz="1700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7F321-A23B-4428-846A-C8ABAAC90C1A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575C0-1D39-4C7E-9DFD-1E48F9954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26" y="302738"/>
            <a:ext cx="10368439" cy="705220"/>
          </a:xfrm>
          <a:noFill/>
          <a:ln>
            <a:solidFill>
              <a:schemeClr val="tx1">
                <a:lumMod val="65000"/>
              </a:schemeClr>
            </a:solidFill>
          </a:ln>
        </p:spPr>
        <p:txBody>
          <a:bodyPr>
            <a:noAutofit/>
          </a:bodyPr>
          <a:lstStyle>
            <a:lvl1pPr>
              <a:defRPr sz="264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B82DB-0AF2-44C8-9691-86351F39C08E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CD03D-48E6-4459-8857-77C1844D9A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6A75D-EE98-4B07-935D-4357A9CC8502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45050-B371-4C19-A6A6-08E7FA26A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28" y="300989"/>
            <a:ext cx="3790160" cy="1280946"/>
          </a:xfrm>
        </p:spPr>
        <p:txBody>
          <a:bodyPr anchor="b"/>
          <a:lstStyle>
            <a:lvl1pPr algn="l">
              <a:defRPr sz="189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191" y="300991"/>
            <a:ext cx="6440274" cy="6451973"/>
          </a:xfrm>
        </p:spPr>
        <p:txBody>
          <a:bodyPr/>
          <a:lstStyle>
            <a:lvl1pPr>
              <a:defRPr sz="3025"/>
            </a:lvl1pPr>
            <a:lvl2pPr>
              <a:defRPr sz="2647"/>
            </a:lvl2pPr>
            <a:lvl3pPr>
              <a:defRPr sz="2269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28" y="1581934"/>
            <a:ext cx="3790160" cy="5171027"/>
          </a:xfrm>
        </p:spPr>
        <p:txBody>
          <a:bodyPr/>
          <a:lstStyle>
            <a:lvl1pPr marL="0" indent="0">
              <a:buNone/>
              <a:defRPr sz="1322"/>
            </a:lvl1pPr>
            <a:lvl2pPr marL="432021" indent="0">
              <a:buNone/>
              <a:defRPr sz="1134"/>
            </a:lvl2pPr>
            <a:lvl3pPr marL="864043" indent="0">
              <a:buNone/>
              <a:defRPr sz="944"/>
            </a:lvl3pPr>
            <a:lvl4pPr marL="1296065" indent="0">
              <a:buNone/>
              <a:defRPr sz="850"/>
            </a:lvl4pPr>
            <a:lvl5pPr marL="1728085" indent="0">
              <a:buNone/>
              <a:defRPr sz="850"/>
            </a:lvl5pPr>
            <a:lvl6pPr marL="2160106" indent="0">
              <a:buNone/>
              <a:defRPr sz="850"/>
            </a:lvl6pPr>
            <a:lvl7pPr marL="2592128" indent="0">
              <a:buNone/>
              <a:defRPr sz="850"/>
            </a:lvl7pPr>
            <a:lvl8pPr marL="3024149" indent="0">
              <a:buNone/>
              <a:defRPr sz="850"/>
            </a:lvl8pPr>
            <a:lvl9pPr marL="345617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5F0C7-C439-4C3F-B5C9-87AA69007046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FADE6-F40D-4923-BFBF-FD6FAAFA8B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096" y="5291773"/>
            <a:ext cx="6912293" cy="624724"/>
          </a:xfrm>
        </p:spPr>
        <p:txBody>
          <a:bodyPr anchor="b"/>
          <a:lstStyle>
            <a:lvl1pPr algn="l">
              <a:defRPr sz="189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58096" y="675471"/>
            <a:ext cx="6912293" cy="4535805"/>
          </a:xfrm>
        </p:spPr>
        <p:txBody>
          <a:bodyPr rtlCol="0">
            <a:normAutofit/>
          </a:bodyPr>
          <a:lstStyle>
            <a:lvl1pPr marL="0" indent="0">
              <a:buNone/>
              <a:defRPr sz="3025"/>
            </a:lvl1pPr>
            <a:lvl2pPr marL="432021" indent="0">
              <a:buNone/>
              <a:defRPr sz="2647"/>
            </a:lvl2pPr>
            <a:lvl3pPr marL="864043" indent="0">
              <a:buNone/>
              <a:defRPr sz="2269"/>
            </a:lvl3pPr>
            <a:lvl4pPr marL="1296065" indent="0">
              <a:buNone/>
              <a:defRPr sz="1890"/>
            </a:lvl4pPr>
            <a:lvl5pPr marL="1728085" indent="0">
              <a:buNone/>
              <a:defRPr sz="1890"/>
            </a:lvl5pPr>
            <a:lvl6pPr marL="2160106" indent="0">
              <a:buNone/>
              <a:defRPr sz="1890"/>
            </a:lvl6pPr>
            <a:lvl7pPr marL="2592128" indent="0">
              <a:buNone/>
              <a:defRPr sz="1890"/>
            </a:lvl7pPr>
            <a:lvl8pPr marL="3024149" indent="0">
              <a:buNone/>
              <a:defRPr sz="1890"/>
            </a:lvl8pPr>
            <a:lvl9pPr marL="3456170" indent="0">
              <a:buNone/>
              <a:defRPr sz="189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8096" y="5916497"/>
            <a:ext cx="6912293" cy="887212"/>
          </a:xfrm>
        </p:spPr>
        <p:txBody>
          <a:bodyPr/>
          <a:lstStyle>
            <a:lvl1pPr marL="0" indent="0">
              <a:buNone/>
              <a:defRPr sz="1322"/>
            </a:lvl1pPr>
            <a:lvl2pPr marL="432021" indent="0">
              <a:buNone/>
              <a:defRPr sz="1134"/>
            </a:lvl2pPr>
            <a:lvl3pPr marL="864043" indent="0">
              <a:buNone/>
              <a:defRPr sz="944"/>
            </a:lvl3pPr>
            <a:lvl4pPr marL="1296065" indent="0">
              <a:buNone/>
              <a:defRPr sz="850"/>
            </a:lvl4pPr>
            <a:lvl5pPr marL="1728085" indent="0">
              <a:buNone/>
              <a:defRPr sz="850"/>
            </a:lvl5pPr>
            <a:lvl6pPr marL="2160106" indent="0">
              <a:buNone/>
              <a:defRPr sz="850"/>
            </a:lvl6pPr>
            <a:lvl7pPr marL="2592128" indent="0">
              <a:buNone/>
              <a:defRPr sz="850"/>
            </a:lvl7pPr>
            <a:lvl8pPr marL="3024149" indent="0">
              <a:buNone/>
              <a:defRPr sz="850"/>
            </a:lvl8pPr>
            <a:lvl9pPr marL="345617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FE440-C74F-46A0-B139-2449E6C5BFDA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DAE07-9C72-4393-8DC2-F6C3018868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6026" y="302739"/>
            <a:ext cx="10368439" cy="1259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6026" y="1763926"/>
            <a:ext cx="10368439" cy="4989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6025" y="7006702"/>
            <a:ext cx="2688115" cy="402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34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108BF58-271D-4A44-8535-9F379C36C865}" type="datetimeFigureOut">
              <a:rPr lang="en-US"/>
              <a:pPr>
                <a:defRPr/>
              </a:pPr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6167" y="7006702"/>
            <a:ext cx="3648155" cy="402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34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351" y="7006702"/>
            <a:ext cx="2688115" cy="402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34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B927DEE-BE7F-4CCB-99D8-36C860580E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59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59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59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59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59">
          <a:solidFill>
            <a:schemeClr val="tx1"/>
          </a:solidFill>
          <a:latin typeface="Calibri" pitchFamily="34" charset="0"/>
        </a:defRPr>
      </a:lvl5pPr>
      <a:lvl6pPr marL="432021" algn="ctr" rtl="0" fontAlgn="base">
        <a:spcBef>
          <a:spcPct val="0"/>
        </a:spcBef>
        <a:spcAft>
          <a:spcPct val="0"/>
        </a:spcAft>
        <a:defRPr sz="4159">
          <a:solidFill>
            <a:schemeClr val="tx1"/>
          </a:solidFill>
          <a:latin typeface="Calibri" pitchFamily="34" charset="0"/>
        </a:defRPr>
      </a:lvl6pPr>
      <a:lvl7pPr marL="864043" algn="ctr" rtl="0" fontAlgn="base">
        <a:spcBef>
          <a:spcPct val="0"/>
        </a:spcBef>
        <a:spcAft>
          <a:spcPct val="0"/>
        </a:spcAft>
        <a:defRPr sz="4159">
          <a:solidFill>
            <a:schemeClr val="tx1"/>
          </a:solidFill>
          <a:latin typeface="Calibri" pitchFamily="34" charset="0"/>
        </a:defRPr>
      </a:lvl7pPr>
      <a:lvl8pPr marL="1296065" algn="ctr" rtl="0" fontAlgn="base">
        <a:spcBef>
          <a:spcPct val="0"/>
        </a:spcBef>
        <a:spcAft>
          <a:spcPct val="0"/>
        </a:spcAft>
        <a:defRPr sz="4159">
          <a:solidFill>
            <a:schemeClr val="tx1"/>
          </a:solidFill>
          <a:latin typeface="Calibri" pitchFamily="34" charset="0"/>
        </a:defRPr>
      </a:lvl8pPr>
      <a:lvl9pPr marL="1728085" algn="ctr" rtl="0" fontAlgn="base">
        <a:spcBef>
          <a:spcPct val="0"/>
        </a:spcBef>
        <a:spcAft>
          <a:spcPct val="0"/>
        </a:spcAft>
        <a:defRPr sz="4159">
          <a:solidFill>
            <a:schemeClr val="tx1"/>
          </a:solidFill>
          <a:latin typeface="Calibri" pitchFamily="34" charset="0"/>
        </a:defRPr>
      </a:lvl9pPr>
    </p:titleStyle>
    <p:bodyStyle>
      <a:lvl1pPr marL="324016" indent="-32401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25" kern="1200">
          <a:solidFill>
            <a:schemeClr val="tx1"/>
          </a:solidFill>
          <a:latin typeface="+mn-lt"/>
          <a:ea typeface="+mn-ea"/>
          <a:cs typeface="+mn-cs"/>
        </a:defRPr>
      </a:lvl1pPr>
      <a:lvl2pPr marL="702035" indent="-270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47" kern="1200">
          <a:solidFill>
            <a:schemeClr val="tx1"/>
          </a:solidFill>
          <a:latin typeface="+mn-lt"/>
          <a:ea typeface="+mn-ea"/>
          <a:cs typeface="+mn-cs"/>
        </a:defRPr>
      </a:lvl2pPr>
      <a:lvl3pPr marL="1080054" indent="-21601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269" kern="1200">
          <a:solidFill>
            <a:schemeClr val="tx1"/>
          </a:solidFill>
          <a:latin typeface="+mn-lt"/>
          <a:ea typeface="+mn-ea"/>
          <a:cs typeface="+mn-cs"/>
        </a:defRPr>
      </a:lvl3pPr>
      <a:lvl4pPr marL="1512073" indent="-21601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44096" indent="-216011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17" indent="-216011" algn="l" defTabSz="864043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08137" indent="-216011" algn="l" defTabSz="864043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240160" indent="-216011" algn="l" defTabSz="864043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182" indent="-216011" algn="l" defTabSz="864043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4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21" algn="l" defTabSz="86404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43" algn="l" defTabSz="86404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65" algn="l" defTabSz="86404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085" algn="l" defTabSz="86404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106" algn="l" defTabSz="86404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128" algn="l" defTabSz="86404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149" algn="l" defTabSz="86404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170" algn="l" defTabSz="864043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4F256897-89B7-4D00-A0CD-CEE9706EFD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15" t="20001" r="30064" b="13407"/>
          <a:stretch/>
        </p:blipFill>
        <p:spPr>
          <a:xfrm>
            <a:off x="4243920" y="3579474"/>
            <a:ext cx="2783538" cy="27818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6B043D9-3D24-4993-B451-099B685FBD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t="6481" r="25555" b="10153"/>
          <a:stretch/>
        </p:blipFill>
        <p:spPr>
          <a:xfrm>
            <a:off x="648028" y="1187729"/>
            <a:ext cx="1661821" cy="1889172"/>
          </a:xfrm>
          <a:prstGeom prst="rect">
            <a:avLst/>
          </a:prstGeom>
        </p:spPr>
      </p:pic>
      <p:pic>
        <p:nvPicPr>
          <p:cNvPr id="39" name="그림 38" descr="화면 캡처">
            <a:extLst>
              <a:ext uri="{FF2B5EF4-FFF2-40B4-BE49-F238E27FC236}">
                <a16:creationId xmlns:a16="http://schemas.microsoft.com/office/drawing/2014/main" id="{A029F4B3-2141-4EA4-82BE-059DBF1081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1"/>
          <a:stretch/>
        </p:blipFill>
        <p:spPr>
          <a:xfrm>
            <a:off x="472742" y="4247859"/>
            <a:ext cx="2119368" cy="1404059"/>
          </a:xfrm>
          <a:prstGeom prst="rect">
            <a:avLst/>
          </a:prstGeom>
        </p:spPr>
      </p:pic>
      <p:pic>
        <p:nvPicPr>
          <p:cNvPr id="26" name="그림 25" descr="화면 캡처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922" y="4139853"/>
            <a:ext cx="2308462" cy="1850371"/>
          </a:xfrm>
          <a:prstGeom prst="rect">
            <a:avLst/>
          </a:prstGeom>
        </p:spPr>
      </p:pic>
      <p:pic>
        <p:nvPicPr>
          <p:cNvPr id="29" name="그림 28" descr="화면 캡처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693"/>
          <a:stretch/>
        </p:blipFill>
        <p:spPr>
          <a:xfrm>
            <a:off x="8931761" y="1004354"/>
            <a:ext cx="2255958" cy="167060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4959324" y="2416897"/>
            <a:ext cx="1440060" cy="1290938"/>
          </a:xfrm>
          <a:prstGeom prst="round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232098" y="1871757"/>
            <a:ext cx="1440060" cy="1152049"/>
          </a:xfrm>
          <a:prstGeom prst="round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232098" y="3275816"/>
            <a:ext cx="1440060" cy="1152049"/>
          </a:xfrm>
          <a:prstGeom prst="round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655532" y="1872997"/>
            <a:ext cx="1440060" cy="1152049"/>
          </a:xfrm>
          <a:prstGeom prst="round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655532" y="3275816"/>
            <a:ext cx="1440060" cy="1152049"/>
          </a:xfrm>
          <a:prstGeom prst="round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32095" y="809547"/>
            <a:ext cx="6752192" cy="666077"/>
          </a:xfrm>
          <a:prstGeom prst="rect">
            <a:avLst/>
          </a:prstGeom>
        </p:spPr>
        <p:txBody>
          <a:bodyPr vert="horz" lIns="86404" tIns="43202" rIns="86404" bIns="43202" rtlCol="0"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rgbClr val="FFFF00"/>
                </a:solidFill>
                <a:latin typeface="Georgia" pitchFamily="18" charset="0"/>
                <a:ea typeface="+mj-ea"/>
                <a:cs typeface="+mj-cs"/>
              </a:defRPr>
            </a:lvl1pPr>
          </a:lstStyle>
          <a:p>
            <a:r>
              <a:rPr lang="en-US" sz="4536" dirty="0">
                <a:solidFill>
                  <a:schemeClr val="bg1"/>
                </a:solidFill>
              </a:rPr>
              <a:t>KBRI BMI Factory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42150" y="260845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중앙제어서버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27565" y="3003101"/>
            <a:ext cx="928460" cy="615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34" dirty="0" err="1"/>
              <a:t>라떼판다</a:t>
            </a:r>
            <a:endParaRPr lang="en-US" altLang="ko-KR" sz="1134" dirty="0"/>
          </a:p>
          <a:p>
            <a:pPr algn="ctr"/>
            <a:r>
              <a:rPr lang="en-US" altLang="ko-KR" sz="1134" dirty="0"/>
              <a:t>MQTT </a:t>
            </a:r>
            <a:r>
              <a:rPr lang="ko-KR" altLang="en-US" sz="1134" dirty="0"/>
              <a:t>서버</a:t>
            </a:r>
            <a:endParaRPr lang="en-US" altLang="ko-KR" sz="1134" dirty="0"/>
          </a:p>
          <a:p>
            <a:pPr algn="ctr"/>
            <a:r>
              <a:rPr lang="en-US" altLang="ko-KR" sz="1134" dirty="0"/>
              <a:t>BLE</a:t>
            </a:r>
            <a:endParaRPr lang="ko-KR" altLang="en-US" sz="1134" dirty="0"/>
          </a:p>
        </p:txBody>
      </p:sp>
      <p:sp>
        <p:nvSpPr>
          <p:cNvPr id="13" name="TextBox 12"/>
          <p:cNvSpPr txBox="1"/>
          <p:nvPr/>
        </p:nvSpPr>
        <p:spPr>
          <a:xfrm>
            <a:off x="2376100" y="206110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EEG/EOG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71777" y="2447784"/>
            <a:ext cx="795411" cy="441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4" dirty="0" err="1"/>
              <a:t>Neurosky</a:t>
            </a:r>
            <a:endParaRPr lang="en-US" altLang="ko-KR" sz="1134" dirty="0"/>
          </a:p>
          <a:p>
            <a:pPr algn="ctr"/>
            <a:r>
              <a:rPr lang="en-US" altLang="ko-KR" sz="1134" dirty="0"/>
              <a:t>BLE</a:t>
            </a:r>
            <a:endParaRPr lang="ko-KR" altLang="en-US" sz="1134" dirty="0"/>
          </a:p>
        </p:txBody>
      </p:sp>
      <p:sp>
        <p:nvSpPr>
          <p:cNvPr id="16" name="TextBox 15"/>
          <p:cNvSpPr txBox="1"/>
          <p:nvPr/>
        </p:nvSpPr>
        <p:spPr>
          <a:xfrm>
            <a:off x="2634374" y="339484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EMG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546129" y="3709130"/>
            <a:ext cx="846707" cy="615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4" dirty="0" err="1"/>
              <a:t>Myoware</a:t>
            </a:r>
            <a:endParaRPr lang="en-US" altLang="ko-KR" sz="1134" dirty="0"/>
          </a:p>
          <a:p>
            <a:pPr algn="ctr"/>
            <a:r>
              <a:rPr lang="en-US" altLang="ko-KR" sz="1134" dirty="0"/>
              <a:t>ESP-8266</a:t>
            </a:r>
          </a:p>
          <a:p>
            <a:pPr algn="ctr"/>
            <a:r>
              <a:rPr lang="en-US" altLang="ko-KR" sz="1134" dirty="0"/>
              <a:t>MQTT</a:t>
            </a:r>
            <a:endParaRPr lang="ko-KR" altLang="en-US" sz="1134" dirty="0"/>
          </a:p>
        </p:txBody>
      </p:sp>
      <p:sp>
        <p:nvSpPr>
          <p:cNvPr id="22" name="TextBox 21"/>
          <p:cNvSpPr txBox="1"/>
          <p:nvPr/>
        </p:nvSpPr>
        <p:spPr>
          <a:xfrm>
            <a:off x="8044349" y="20170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머신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42407" y="2342312"/>
            <a:ext cx="846707" cy="615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4" dirty="0"/>
              <a:t>ESP-8266</a:t>
            </a:r>
          </a:p>
          <a:p>
            <a:pPr algn="ctr"/>
            <a:r>
              <a:rPr lang="en-US" altLang="ko-KR" sz="1134" dirty="0"/>
              <a:t>MQTT</a:t>
            </a:r>
          </a:p>
          <a:p>
            <a:pPr algn="ctr"/>
            <a:r>
              <a:rPr lang="ko-KR" altLang="en-US" sz="1134" dirty="0" err="1"/>
              <a:t>서보모터</a:t>
            </a:r>
            <a:endParaRPr lang="en-US" altLang="ko-KR" sz="1134" dirty="0"/>
          </a:p>
        </p:txBody>
      </p:sp>
      <p:sp>
        <p:nvSpPr>
          <p:cNvPr id="28" name="오른쪽 화살표 27"/>
          <p:cNvSpPr/>
          <p:nvPr/>
        </p:nvSpPr>
        <p:spPr>
          <a:xfrm>
            <a:off x="4104175" y="2907068"/>
            <a:ext cx="533595" cy="476754"/>
          </a:xfrm>
          <a:prstGeom prst="rightArrow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44349" y="34198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휴먼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44941" y="3779447"/>
            <a:ext cx="833883" cy="615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34" dirty="0"/>
              <a:t>Arduino</a:t>
            </a:r>
          </a:p>
          <a:p>
            <a:pPr algn="ctr"/>
            <a:r>
              <a:rPr lang="en-US" altLang="ko-KR" sz="1134" dirty="0"/>
              <a:t>MQTT</a:t>
            </a:r>
          </a:p>
          <a:p>
            <a:pPr algn="ctr"/>
            <a:r>
              <a:rPr lang="en-US" altLang="ko-KR" sz="1134" dirty="0"/>
              <a:t>EMS </a:t>
            </a:r>
            <a:r>
              <a:rPr lang="ko-KR" altLang="en-US" sz="1134" dirty="0"/>
              <a:t>자극</a:t>
            </a:r>
            <a:endParaRPr lang="en-US" altLang="ko-KR" sz="1134" dirty="0"/>
          </a:p>
        </p:txBody>
      </p:sp>
      <p:sp>
        <p:nvSpPr>
          <p:cNvPr id="36" name="오른쪽 화살표 35"/>
          <p:cNvSpPr/>
          <p:nvPr/>
        </p:nvSpPr>
        <p:spPr>
          <a:xfrm>
            <a:off x="6813569" y="2907068"/>
            <a:ext cx="533595" cy="476754"/>
          </a:xfrm>
          <a:prstGeom prst="rightArrow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13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056300" y="1115726"/>
            <a:ext cx="4392185" cy="499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47" dirty="0">
                <a:solidFill>
                  <a:schemeClr val="bg1"/>
                </a:solidFill>
              </a:rPr>
              <a:t>중앙제어서버</a:t>
            </a:r>
            <a:endParaRPr lang="en-US" altLang="ko-KR" sz="2647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Central control server</a:t>
            </a:r>
            <a:endParaRPr lang="en-US" altLang="ko-KR" sz="1134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EEG/EOG/EMG </a:t>
            </a:r>
            <a:r>
              <a:rPr lang="ko-KR" altLang="en-US" dirty="0">
                <a:solidFill>
                  <a:schemeClr val="bg1"/>
                </a:solidFill>
              </a:rPr>
              <a:t>센서들로 부터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신경 시그널을 수집하고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시그널을 분석하여 </a:t>
            </a:r>
            <a:r>
              <a:rPr lang="ko-KR" altLang="en-US" dirty="0" err="1">
                <a:solidFill>
                  <a:schemeClr val="bg1"/>
                </a:solidFill>
              </a:rPr>
              <a:t>제어시그널을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무선으로 연결된 </a:t>
            </a:r>
            <a:r>
              <a:rPr lang="ko-KR" altLang="en-US" dirty="0" err="1">
                <a:solidFill>
                  <a:schemeClr val="bg1"/>
                </a:solidFill>
              </a:rPr>
              <a:t>머신들에</a:t>
            </a:r>
            <a:r>
              <a:rPr lang="ko-KR" altLang="en-US" dirty="0">
                <a:solidFill>
                  <a:schemeClr val="bg1"/>
                </a:solidFill>
              </a:rPr>
              <a:t> 전달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</a:t>
            </a:r>
            <a:endParaRPr lang="en-US" altLang="ko-KR" dirty="0">
              <a:solidFill>
                <a:schemeClr val="bg1"/>
              </a:solidFill>
            </a:endParaRP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Bluetooth, Wi-Fi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MQTT,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Python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OS : Windows 10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32CF19-DD0D-416A-951B-02F189AEC7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15" t="20001" r="30064" b="13407"/>
          <a:stretch/>
        </p:blipFill>
        <p:spPr>
          <a:xfrm>
            <a:off x="807244" y="660598"/>
            <a:ext cx="5910772" cy="59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7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0277" y="1184945"/>
            <a:ext cx="4392185" cy="4858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47" dirty="0">
                <a:solidFill>
                  <a:schemeClr val="bg1"/>
                </a:solidFill>
              </a:rPr>
              <a:t>뇌파측정 헤드셋</a:t>
            </a:r>
            <a:endParaRPr lang="en-US" altLang="ko-KR" sz="2647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Brainwave Headset</a:t>
            </a:r>
            <a:endParaRPr lang="en-US" altLang="ko-KR" sz="1134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이마에 중앙에 위치한 </a:t>
            </a:r>
            <a:r>
              <a:rPr lang="ko-KR" altLang="en-US" dirty="0" err="1">
                <a:solidFill>
                  <a:schemeClr val="bg1"/>
                </a:solidFill>
              </a:rPr>
              <a:t>프로브로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500Hz </a:t>
            </a:r>
            <a:r>
              <a:rPr lang="ko-KR" altLang="en-US" dirty="0">
                <a:solidFill>
                  <a:schemeClr val="bg1"/>
                </a:solidFill>
              </a:rPr>
              <a:t>대역폭으로 뇌파를 측정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블루투스 통신으로 전송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Dry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probe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Bluetooth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Battery power, Wearable design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제품명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err="1">
                <a:solidFill>
                  <a:schemeClr val="bg1"/>
                </a:solidFill>
              </a:rPr>
              <a:t>NeuroSky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mindwave</a:t>
            </a:r>
            <a:r>
              <a:rPr lang="en-US" altLang="ko-KR" dirty="0">
                <a:solidFill>
                  <a:schemeClr val="bg1"/>
                </a:solidFill>
              </a:rPr>
              <a:t>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9A2166-4809-4CD1-B760-16510E91A3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5" r="25555"/>
          <a:stretch/>
        </p:blipFill>
        <p:spPr>
          <a:xfrm>
            <a:off x="1569244" y="774867"/>
            <a:ext cx="4164258" cy="56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2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79444" y="1324153"/>
            <a:ext cx="4392185" cy="430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47" dirty="0">
                <a:solidFill>
                  <a:schemeClr val="bg1"/>
                </a:solidFill>
              </a:rPr>
              <a:t>근전도측정 </a:t>
            </a:r>
            <a:r>
              <a:rPr lang="ko-KR" altLang="en-US" sz="2647" dirty="0" err="1">
                <a:solidFill>
                  <a:schemeClr val="bg1"/>
                </a:solidFill>
              </a:rPr>
              <a:t>암밴드</a:t>
            </a:r>
            <a:endParaRPr lang="en-US" altLang="ko-KR" sz="2647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</a:rPr>
              <a:t>Myo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arm band</a:t>
            </a:r>
            <a:endParaRPr lang="en-US" altLang="ko-KR" sz="1134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팔목에 부착하여 근육을 통해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전달되는 근전도 신호를 측정하여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WIFI </a:t>
            </a:r>
            <a:r>
              <a:rPr lang="ko-KR" altLang="en-US" dirty="0">
                <a:solidFill>
                  <a:schemeClr val="bg1"/>
                </a:solidFill>
              </a:rPr>
              <a:t>를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통해 중앙제어서버로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전송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ESP-8266 MCU + </a:t>
            </a:r>
            <a:r>
              <a:rPr lang="en-US" altLang="ko-KR" dirty="0" err="1">
                <a:solidFill>
                  <a:schemeClr val="bg1"/>
                </a:solidFill>
              </a:rPr>
              <a:t>Myoware</a:t>
            </a:r>
            <a:endParaRPr lang="en-US" altLang="ko-KR" dirty="0">
              <a:solidFill>
                <a:schemeClr val="bg1"/>
              </a:solidFill>
            </a:endParaRP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Wi-Fi, MQTT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Battery power, Wearable design</a:t>
            </a:r>
          </a:p>
        </p:txBody>
      </p:sp>
      <p:pic>
        <p:nvPicPr>
          <p:cNvPr id="6" name="그림 5" descr="화면 캡처">
            <a:extLst>
              <a:ext uri="{FF2B5EF4-FFF2-40B4-BE49-F238E27FC236}">
                <a16:creationId xmlns:a16="http://schemas.microsoft.com/office/drawing/2014/main" id="{8EB75D32-1604-4669-841E-937E1F2C6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4" y="1676268"/>
            <a:ext cx="6151638" cy="36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7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65044" y="1278973"/>
            <a:ext cx="4392185" cy="5135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47" dirty="0">
                <a:solidFill>
                  <a:schemeClr val="bg1"/>
                </a:solidFill>
              </a:rPr>
              <a:t>근전도제어 거미로봇</a:t>
            </a:r>
            <a:endParaRPr lang="en-US" altLang="ko-KR" sz="2647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bg1"/>
                </a:solidFill>
              </a:rPr>
              <a:t>Myo</a:t>
            </a:r>
            <a:r>
              <a:rPr lang="en-US" altLang="ko-KR" dirty="0">
                <a:solidFill>
                  <a:schemeClr val="bg1"/>
                </a:solidFill>
              </a:rPr>
              <a:t> control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spiderbot</a:t>
            </a:r>
            <a:endParaRPr lang="en-US" altLang="ko-KR" sz="1134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중앙제어서버에서 제어신호를 받아 구동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ESP-8266 MCU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Geared DC motor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Wi-Fi, MQTT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Forward, Reverse movement, STOP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Battery power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ko-KR" altLang="en-US" dirty="0">
                <a:solidFill>
                  <a:schemeClr val="bg1"/>
                </a:solidFill>
              </a:rPr>
              <a:t>근전도신호 제어로 </a:t>
            </a:r>
            <a:r>
              <a:rPr lang="ko-KR" altLang="en-US" dirty="0" err="1">
                <a:solidFill>
                  <a:schemeClr val="bg1"/>
                </a:solidFill>
              </a:rPr>
              <a:t>세팅되어</a:t>
            </a:r>
            <a:r>
              <a:rPr lang="ko-KR" altLang="en-US" dirty="0">
                <a:solidFill>
                  <a:schemeClr val="bg1"/>
                </a:solidFill>
              </a:rPr>
              <a:t>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ECD13A-EAC2-4310-949B-C62D59BB81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r="27037" b="4445"/>
          <a:stretch/>
        </p:blipFill>
        <p:spPr>
          <a:xfrm>
            <a:off x="1368060" y="947112"/>
            <a:ext cx="4248180" cy="579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17444" y="1331733"/>
            <a:ext cx="4824205" cy="499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47" dirty="0">
                <a:solidFill>
                  <a:schemeClr val="bg1"/>
                </a:solidFill>
              </a:rPr>
              <a:t>뇌파제어 이륜차 </a:t>
            </a:r>
            <a:r>
              <a:rPr lang="en-US" altLang="ko-KR" sz="2647" dirty="0">
                <a:solidFill>
                  <a:schemeClr val="bg1"/>
                </a:solidFill>
              </a:rPr>
              <a:t>(BLE)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Brainwave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control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two wheeled car</a:t>
            </a:r>
            <a:endParaRPr lang="en-US" altLang="ko-KR" sz="1134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뇌파측정 헤드셋에서 직접 제어신호를 받아 구동</a:t>
            </a:r>
            <a:endParaRPr lang="en-US" altLang="ko-KR" dirty="0">
              <a:solidFill>
                <a:schemeClr val="bg1"/>
              </a:solidFill>
            </a:endParaRP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Arduino Nano + Bluetooth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Two wheels design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Direct Control via </a:t>
            </a:r>
            <a:r>
              <a:rPr lang="en-US" altLang="ko-KR" dirty="0" err="1">
                <a:solidFill>
                  <a:schemeClr val="bg1"/>
                </a:solidFill>
              </a:rPr>
              <a:t>Neurosky</a:t>
            </a:r>
            <a:r>
              <a:rPr lang="en-US" altLang="ko-KR" dirty="0">
                <a:solidFill>
                  <a:schemeClr val="bg1"/>
                </a:solidFill>
              </a:rPr>
              <a:t> headset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Forward, Reverse movement, STOP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Battery power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D0563F-EE23-4E71-BD5E-D1606E5ED6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3333" r="21852" b="11112"/>
          <a:stretch/>
        </p:blipFill>
        <p:spPr>
          <a:xfrm>
            <a:off x="883444" y="1058057"/>
            <a:ext cx="4896206" cy="55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17444" y="1273066"/>
            <a:ext cx="4824205" cy="484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47" dirty="0">
                <a:solidFill>
                  <a:schemeClr val="bg1"/>
                </a:solidFill>
              </a:rPr>
              <a:t>뇌파제어 전기근육 </a:t>
            </a:r>
            <a:r>
              <a:rPr lang="ko-KR" altLang="en-US" sz="2647" dirty="0" err="1">
                <a:solidFill>
                  <a:schemeClr val="bg1"/>
                </a:solidFill>
              </a:rPr>
              <a:t>자극기</a:t>
            </a:r>
            <a:endParaRPr lang="en-US" altLang="ko-KR" sz="2647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Electro </a:t>
            </a:r>
            <a:r>
              <a:rPr lang="en-US" altLang="ko-KR" dirty="0" err="1">
                <a:solidFill>
                  <a:schemeClr val="bg1"/>
                </a:solidFill>
              </a:rPr>
              <a:t>myo</a:t>
            </a:r>
            <a:r>
              <a:rPr lang="en-US" altLang="ko-KR" dirty="0">
                <a:solidFill>
                  <a:schemeClr val="bg1"/>
                </a:solidFill>
              </a:rPr>
              <a:t> stimulator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중앙제어서버에서 제어신호를 받아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근육을 전기적으로 자극하여 움직임 유도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Human-Human Interface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Arduino Nano + ESP-8266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Wi-Fi, MQTT</a:t>
            </a:r>
          </a:p>
          <a:p>
            <a:pPr marL="270013" indent="-2700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2CH EMS/TEN, Power &amp; Signal Isolated</a:t>
            </a:r>
          </a:p>
          <a:p>
            <a:pPr>
              <a:lnSpc>
                <a:spcPct val="200000"/>
              </a:lnSpc>
            </a:pPr>
            <a:r>
              <a:rPr lang="en-US" altLang="ko-KR" sz="1322" dirty="0">
                <a:solidFill>
                  <a:schemeClr val="bg1"/>
                </a:solidFill>
                <a:latin typeface="맑은 고딕" panose="020B0503020000020004" pitchFamily="50" charset="-127"/>
              </a:rPr>
              <a:t>※ </a:t>
            </a:r>
            <a:r>
              <a:rPr lang="ko-KR" altLang="en-US" sz="1322" dirty="0">
                <a:solidFill>
                  <a:schemeClr val="bg1"/>
                </a:solidFill>
                <a:latin typeface="맑은 고딕" panose="020B0503020000020004" pitchFamily="50" charset="-127"/>
              </a:rPr>
              <a:t>안전을 위해 </a:t>
            </a:r>
            <a:r>
              <a:rPr lang="ko-KR" altLang="en-US" sz="1322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식약처</a:t>
            </a:r>
            <a:r>
              <a:rPr lang="ko-KR" altLang="en-US" sz="1322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322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전자파내성</a:t>
            </a:r>
            <a:r>
              <a:rPr lang="ko-KR" altLang="en-US" sz="1322" dirty="0">
                <a:solidFill>
                  <a:schemeClr val="bg1"/>
                </a:solidFill>
                <a:latin typeface="맑은 고딕" panose="020B0503020000020004" pitchFamily="50" charset="-127"/>
              </a:rPr>
              <a:t> 시험</a:t>
            </a:r>
            <a:r>
              <a:rPr lang="en-US" altLang="ko-KR" sz="1322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322" dirty="0">
                <a:solidFill>
                  <a:schemeClr val="bg1"/>
                </a:solidFill>
                <a:latin typeface="맑은 고딕" panose="020B0503020000020004" pitchFamily="50" charset="-127"/>
              </a:rPr>
              <a:t>통과 </a:t>
            </a:r>
            <a:r>
              <a:rPr lang="en-US" altLang="ko-KR" sz="1322" dirty="0">
                <a:solidFill>
                  <a:schemeClr val="bg1"/>
                </a:solidFill>
                <a:latin typeface="맑은 고딕" panose="020B0503020000020004" pitchFamily="50" charset="-127"/>
              </a:rPr>
              <a:t>EMS </a:t>
            </a:r>
            <a:r>
              <a:rPr lang="ko-KR" altLang="en-US" sz="1322" dirty="0">
                <a:solidFill>
                  <a:schemeClr val="bg1"/>
                </a:solidFill>
                <a:latin typeface="맑은 고딕" panose="020B0503020000020004" pitchFamily="50" charset="-127"/>
              </a:rPr>
              <a:t>제품 활용 </a:t>
            </a:r>
            <a:endParaRPr lang="en-US" altLang="ko-KR" sz="1322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08A0A1-C516-4324-9AF4-BA4B4FFF5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4" t="17778" r="16666" b="10000"/>
          <a:stretch/>
        </p:blipFill>
        <p:spPr>
          <a:xfrm>
            <a:off x="426244" y="1493837"/>
            <a:ext cx="556846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1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6464</TotalTime>
  <Words>160</Words>
  <Application>Microsoft Office PowerPoint</Application>
  <PresentationFormat>사용자 지정</PresentationFormat>
  <Paragraphs>76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Georgia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Kipom</dc:creator>
  <cp:lastModifiedBy>Kipom</cp:lastModifiedBy>
  <cp:revision>458</cp:revision>
  <dcterms:created xsi:type="dcterms:W3CDTF">2006-08-16T00:00:00Z</dcterms:created>
  <dcterms:modified xsi:type="dcterms:W3CDTF">2017-06-26T15:18:32Z</dcterms:modified>
</cp:coreProperties>
</file>